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50"/>
  </p:notesMasterIdLst>
  <p:handoutMasterIdLst>
    <p:handoutMasterId r:id="rId51"/>
  </p:handout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303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39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40" r:id="rId31"/>
    <p:sldId id="320" r:id="rId32"/>
    <p:sldId id="321" r:id="rId33"/>
    <p:sldId id="322" r:id="rId34"/>
    <p:sldId id="324" r:id="rId35"/>
    <p:sldId id="325" r:id="rId36"/>
    <p:sldId id="326" r:id="rId37"/>
    <p:sldId id="327" r:id="rId38"/>
    <p:sldId id="328" r:id="rId39"/>
    <p:sldId id="342" r:id="rId40"/>
    <p:sldId id="341" r:id="rId41"/>
    <p:sldId id="329" r:id="rId42"/>
    <p:sldId id="330" r:id="rId43"/>
    <p:sldId id="332" r:id="rId44"/>
    <p:sldId id="333" r:id="rId45"/>
    <p:sldId id="335" r:id="rId46"/>
    <p:sldId id="336" r:id="rId47"/>
    <p:sldId id="337" r:id="rId48"/>
    <p:sldId id="338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28" autoAdjust="0"/>
    <p:restoredTop sz="65154" autoAdjust="0"/>
  </p:normalViewPr>
  <p:slideViewPr>
    <p:cSldViewPr>
      <p:cViewPr>
        <p:scale>
          <a:sx n="80" d="100"/>
          <a:sy n="80" d="100"/>
        </p:scale>
        <p:origin x="-86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rgbClr val="3E9442"/>
                </a:solidFill>
                <a:latin typeface="Franklin Gothic Medium" pitchFamily="34" charset="0"/>
              </a:rPr>
              <a:t>Microsoft  Excel  2013</a:t>
            </a:r>
            <a:endParaRPr lang="en-US" sz="60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8862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E9442"/>
                </a:solidFill>
              </a:rPr>
              <a:t>®</a:t>
            </a:r>
            <a:endParaRPr lang="en-US" dirty="0">
              <a:solidFill>
                <a:srgbClr val="3E944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5943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E944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Tutorial 8: </a:t>
            </a:r>
            <a:br>
              <a:rPr lang="en-US" sz="4400" dirty="0" smtClean="0"/>
            </a:br>
            <a:r>
              <a:rPr lang="en-US" sz="4400" b="0" dirty="0"/>
              <a:t>Working with</a:t>
            </a:r>
            <a:br>
              <a:rPr lang="en-US" sz="4400" b="0" dirty="0"/>
            </a:br>
            <a:r>
              <a:rPr lang="en-US" sz="4400" b="0" dirty="0" smtClean="0"/>
              <a:t>Advanced Functions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799426853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07F2B8-42BD-46E9-B4F0-3DC924E4CCA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Logical Functions</a:t>
            </a:r>
            <a:endParaRPr lang="en-US" dirty="0" smtClean="0"/>
          </a:p>
        </p:txBody>
      </p:sp>
      <p:pic>
        <p:nvPicPr>
          <p:cNvPr id="6" name="Picture 5" descr="Fig08-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80" y="1295400"/>
            <a:ext cx="647104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ig08-0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11" y="3505200"/>
            <a:ext cx="700417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4804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B763BF-AD7A-4DFE-B03D-431558C6197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2529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Working with Logical Functions</a:t>
            </a:r>
            <a:endParaRPr lang="en-US" dirty="0" smtClean="0"/>
          </a:p>
        </p:txBody>
      </p:sp>
      <p:sp>
        <p:nvSpPr>
          <p:cNvPr id="22530" name="Rectangle 10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Using the AND Function</a:t>
            </a:r>
          </a:p>
          <a:p>
            <a:pPr lvl="1"/>
            <a:r>
              <a:rPr lang="en-US" dirty="0" smtClean="0"/>
              <a:t>A logical function that tests two or more conditions (up to 255) and determines whether all conditions are true</a:t>
            </a:r>
          </a:p>
          <a:p>
            <a:pPr lvl="1"/>
            <a:r>
              <a:rPr lang="en-US" dirty="0" smtClean="0"/>
              <a:t>Returns the value TRUE if all logical conditions are true and the value FALSE if any or all logical conditions are false</a:t>
            </a:r>
          </a:p>
          <a:p>
            <a:pPr lvl="1"/>
            <a:r>
              <a:rPr lang="en-US" dirty="0" smtClean="0"/>
              <a:t>Syntax:   AND(</a:t>
            </a:r>
            <a:r>
              <a:rPr lang="en-US" i="1" dirty="0" smtClean="0"/>
              <a:t>logical1</a:t>
            </a:r>
            <a:r>
              <a:rPr lang="en-US" dirty="0"/>
              <a:t>[,</a:t>
            </a:r>
            <a:r>
              <a:rPr lang="en-US" i="1" dirty="0"/>
              <a:t>logical2</a:t>
            </a:r>
            <a:r>
              <a:rPr lang="en-US" dirty="0"/>
              <a:t>]...)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773056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974AC-9987-4A84-869F-62655C1B177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Logical Functions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979" y="1219200"/>
            <a:ext cx="608804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ig08-08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57" y="3581400"/>
            <a:ext cx="767328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33923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86B20F-9FC9-40E6-8B10-F8936D0780B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Logical Functions</a:t>
            </a:r>
            <a:endParaRPr lang="en-US" dirty="0" smtClean="0"/>
          </a:p>
        </p:txBody>
      </p:sp>
      <p:pic>
        <p:nvPicPr>
          <p:cNvPr id="6" name="Picture 5" descr="Fig08-0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71600"/>
            <a:ext cx="8001000" cy="479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97657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8C7F89-5DB0-4BCA-AC6C-B858A91C9D8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6625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Working with Logical Functions</a:t>
            </a:r>
            <a:endParaRPr lang="en-US" dirty="0" smtClean="0"/>
          </a:p>
        </p:txBody>
      </p:sp>
      <p:sp>
        <p:nvSpPr>
          <p:cNvPr id="26626" name="Rectangle 10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2514600"/>
          </a:xfrm>
        </p:spPr>
        <p:txBody>
          <a:bodyPr/>
          <a:lstStyle/>
          <a:p>
            <a:r>
              <a:rPr lang="en-US" dirty="0" smtClean="0"/>
              <a:t>Using the OR Function</a:t>
            </a:r>
          </a:p>
          <a:p>
            <a:pPr lvl="1"/>
            <a:r>
              <a:rPr lang="en-US" dirty="0" smtClean="0"/>
              <a:t>A logical function that returns a TRUE value if any of the logical conditions (up to 255) are true and a FALSE value if all the logical conditions are false</a:t>
            </a:r>
          </a:p>
          <a:p>
            <a:pPr lvl="1"/>
            <a:r>
              <a:rPr lang="en-US" dirty="0" smtClean="0"/>
              <a:t>Syntax:    OR(</a:t>
            </a:r>
            <a:r>
              <a:rPr lang="en-US" i="1" dirty="0" smtClean="0"/>
              <a:t>logical1</a:t>
            </a:r>
            <a:r>
              <a:rPr lang="en-US" dirty="0"/>
              <a:t>[,</a:t>
            </a:r>
            <a:r>
              <a:rPr lang="en-US" i="1" dirty="0"/>
              <a:t>logical2</a:t>
            </a:r>
            <a:r>
              <a:rPr lang="en-US" dirty="0" smtClean="0"/>
              <a:t>]...)</a:t>
            </a:r>
          </a:p>
          <a:p>
            <a:endParaRPr lang="en-US" dirty="0" smtClean="0"/>
          </a:p>
        </p:txBody>
      </p:sp>
      <p:pic>
        <p:nvPicPr>
          <p:cNvPr id="8" name="Picture 7" descr="Fig08-1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886200"/>
            <a:ext cx="8001000" cy="225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58644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7B0E09-F065-4591-B7FF-C9BEDD8D430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Logical Functions</a:t>
            </a:r>
            <a:endParaRPr lang="en-US" dirty="0" smtClean="0"/>
          </a:p>
        </p:txBody>
      </p:sp>
      <p:pic>
        <p:nvPicPr>
          <p:cNvPr id="6" name="Picture 5" descr="Fig08-1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546859"/>
            <a:ext cx="8001000" cy="4320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0552967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13405E-7231-4920-9770-1A8F4999374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867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Using Structured References to Create Formulas in Excel Tables</a:t>
            </a:r>
          </a:p>
        </p:txBody>
      </p:sp>
      <p:sp>
        <p:nvSpPr>
          <p:cNvPr id="28674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Replace specific cell or range address with a structured reference, the actual table name, or a column header</a:t>
            </a:r>
          </a:p>
          <a:p>
            <a:r>
              <a:rPr lang="en-US" dirty="0" smtClean="0"/>
              <a:t>A formula that includes a structured reference can be fully qualified or unqualified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3836331"/>
            <a:ext cx="8001000" cy="248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83981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F85F1-9046-4BBE-986A-8CC7D3AEE3F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Structured References to Create Formulas in Excel Tables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42" y="1219200"/>
            <a:ext cx="485831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332" y="3352800"/>
            <a:ext cx="5119337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2703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572B6-E7FA-4125-9EF6-1EC29345E40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1745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/>
              <a:t>Overview:</a:t>
            </a:r>
            <a:br>
              <a:rPr lang="en-US" dirty="0"/>
            </a:br>
            <a:r>
              <a:rPr lang="en-US" dirty="0"/>
              <a:t>Nested IFs and Lookup Tables</a:t>
            </a:r>
            <a:endParaRPr lang="en-US" dirty="0" smtClean="0"/>
          </a:p>
        </p:txBody>
      </p:sp>
      <p:pic>
        <p:nvPicPr>
          <p:cNvPr id="6" name="Picture 5" descr="Fig08_pgEX48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44" y="1295400"/>
            <a:ext cx="4551312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02591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7D6BEC-AF4C-443C-9846-AD80C272B50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2769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Visual Overview:</a:t>
            </a:r>
            <a:br>
              <a:rPr lang="en-US" dirty="0"/>
            </a:br>
            <a:r>
              <a:rPr lang="en-US" dirty="0"/>
              <a:t>Nested IFs and Lookup Tables</a:t>
            </a:r>
            <a:endParaRPr lang="en-US" dirty="0" smtClean="0"/>
          </a:p>
        </p:txBody>
      </p:sp>
      <p:pic>
        <p:nvPicPr>
          <p:cNvPr id="6" name="Picture 5" descr="Fig08_pgEX48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626" y="1295400"/>
            <a:ext cx="473874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93922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97D1E-51E1-4630-9D7B-9EB75C46F37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289" name="Rectang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2290" name="Rectangle 1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Use the IF function</a:t>
            </a:r>
          </a:p>
          <a:p>
            <a:r>
              <a:rPr lang="en-US" dirty="0" smtClean="0"/>
              <a:t>Use the AND function</a:t>
            </a:r>
          </a:p>
          <a:p>
            <a:r>
              <a:rPr lang="en-US" dirty="0" smtClean="0"/>
              <a:t>Use the OR function</a:t>
            </a:r>
          </a:p>
          <a:p>
            <a:r>
              <a:rPr lang="en-US" dirty="0" smtClean="0"/>
              <a:t>Use structured references in formulas</a:t>
            </a:r>
          </a:p>
          <a:p>
            <a:r>
              <a:rPr lang="en-US" dirty="0" smtClean="0"/>
              <a:t>Nest the IF function</a:t>
            </a:r>
          </a:p>
          <a:p>
            <a:r>
              <a:rPr lang="en-US" dirty="0" smtClean="0"/>
              <a:t>Use the VLOOKUP function</a:t>
            </a:r>
          </a:p>
        </p:txBody>
      </p:sp>
      <p:sp>
        <p:nvSpPr>
          <p:cNvPr id="15363" name="Footer Placeholder 3"/>
          <p:cNvSpPr txBox="1">
            <a:spLocks noGrp="1"/>
          </p:cNvSpPr>
          <p:nvPr/>
        </p:nvSpPr>
        <p:spPr bwMode="auto">
          <a:xfrm>
            <a:off x="0" y="6400800"/>
            <a:ext cx="822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2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8384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79906-5177-4E3D-92CB-FF5580239FD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3793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Creating Nested IFs</a:t>
            </a:r>
          </a:p>
        </p:txBody>
      </p:sp>
      <p:sp>
        <p:nvSpPr>
          <p:cNvPr id="33794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To allow for three or more outcomes</a:t>
            </a:r>
          </a:p>
          <a:p>
            <a:r>
              <a:rPr lang="en-US" dirty="0" smtClean="0"/>
              <a:t>One IF function is placed inside another IF function to test an additional condition</a:t>
            </a:r>
          </a:p>
          <a:p>
            <a:r>
              <a:rPr lang="en-US" dirty="0" smtClean="0"/>
              <a:t>More than one IF function can be nested</a:t>
            </a:r>
          </a:p>
        </p:txBody>
      </p:sp>
    </p:spTree>
    <p:extLst>
      <p:ext uri="{BB962C8B-B14F-4D97-AF65-F5344CB8AC3E}">
        <p14:creationId xmlns:p14="http://schemas.microsoft.com/office/powerpoint/2010/main" xmlns="" val="17413933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918CB2-4F98-4F52-A9D1-AED5D4D3FD0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Nested IFs</a:t>
            </a: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29061" y="1219200"/>
            <a:ext cx="668587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87694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Nested IFs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600200"/>
          </a:xfrm>
        </p:spPr>
        <p:txBody>
          <a:bodyPr/>
          <a:lstStyle/>
          <a:p>
            <a:r>
              <a:rPr lang="en-US" dirty="0" smtClean="0"/>
              <a:t>The following formula and flowchart convey the same nested IF function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>
                <a:solidFill>
                  <a:srgbClr val="000000"/>
                </a:solidFill>
                <a:latin typeface="GexCourier"/>
              </a:rPr>
              <a:t>=</a:t>
            </a:r>
            <a:r>
              <a:rPr lang="en-US" sz="2600" dirty="0">
                <a:solidFill>
                  <a:srgbClr val="009A00"/>
                </a:solidFill>
                <a:latin typeface="GexCourier-Bold"/>
              </a:rPr>
              <a:t>IF([</a:t>
            </a:r>
            <a:r>
              <a:rPr lang="en-US" sz="2600" dirty="0" err="1">
                <a:solidFill>
                  <a:srgbClr val="009A00"/>
                </a:solidFill>
                <a:latin typeface="GexCourier-Bold"/>
              </a:rPr>
              <a:t>Perf</a:t>
            </a:r>
            <a:r>
              <a:rPr lang="en-US" sz="2600" dirty="0">
                <a:solidFill>
                  <a:srgbClr val="009A00"/>
                </a:solidFill>
                <a:latin typeface="GexCourier-Bold"/>
              </a:rPr>
              <a:t> Rating]=1,0</a:t>
            </a:r>
            <a:r>
              <a:rPr lang="en-US" sz="2600" dirty="0">
                <a:solidFill>
                  <a:srgbClr val="000000"/>
                </a:solidFill>
                <a:latin typeface="GexCourier"/>
              </a:rPr>
              <a:t>,</a:t>
            </a:r>
            <a:r>
              <a:rPr lang="en-US" sz="2600" dirty="0">
                <a:solidFill>
                  <a:srgbClr val="00CDFF"/>
                </a:solidFill>
                <a:latin typeface="GexCourier-Bold"/>
              </a:rPr>
              <a:t>IF([</a:t>
            </a:r>
            <a:r>
              <a:rPr lang="en-US" sz="2600" dirty="0" err="1">
                <a:solidFill>
                  <a:srgbClr val="00CDFF"/>
                </a:solidFill>
                <a:latin typeface="GexCourier-Bold"/>
              </a:rPr>
              <a:t>Perf</a:t>
            </a:r>
            <a:r>
              <a:rPr lang="en-US" sz="2600" dirty="0">
                <a:solidFill>
                  <a:srgbClr val="00CDFF"/>
                </a:solidFill>
                <a:latin typeface="GexCourier-Bold"/>
              </a:rPr>
              <a:t> Rating]=2,2500,7500)</a:t>
            </a:r>
            <a:r>
              <a:rPr lang="en-US" sz="2600" dirty="0">
                <a:solidFill>
                  <a:srgbClr val="009A00"/>
                </a:solidFill>
                <a:latin typeface="GexCourier"/>
              </a:rPr>
              <a:t>)</a:t>
            </a:r>
            <a:endParaRPr lang="en-US" sz="2600" dirty="0" smtClean="0"/>
          </a:p>
        </p:txBody>
      </p:sp>
      <p:pic>
        <p:nvPicPr>
          <p:cNvPr id="7" name="Content Placeholder 5" descr="Fig08-1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" y="3352800"/>
            <a:ext cx="800100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3634461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Nested IFs</a:t>
            </a:r>
          </a:p>
        </p:txBody>
      </p:sp>
      <p:pic>
        <p:nvPicPr>
          <p:cNvPr id="7" name="Content Placeholder 6" descr="Fig08-19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371600"/>
            <a:ext cx="6019800" cy="240792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A7C9C2-F21A-46C7-B65C-982797B13CF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4208" y="30802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Fig08-20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962400"/>
            <a:ext cx="5722854" cy="23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6091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D91832-F0E4-4B0E-AF68-F5A2D223E9C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7889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Using LOOKUP Functions</a:t>
            </a:r>
          </a:p>
        </p:txBody>
      </p:sp>
      <p:sp>
        <p:nvSpPr>
          <p:cNvPr id="37890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Lookup functions a</a:t>
            </a:r>
            <a:r>
              <a:rPr lang="en-US" sz="3200" dirty="0" smtClean="0"/>
              <a:t>llow you to use tables of data to find values in a table and insert them in another worksheet location</a:t>
            </a:r>
          </a:p>
          <a:p>
            <a:r>
              <a:rPr lang="en-US" dirty="0"/>
              <a:t>Both the VLOOKUP and HLOOKUP functions are used to return a value from </a:t>
            </a:r>
            <a:r>
              <a:rPr lang="en-US" dirty="0" smtClean="0"/>
              <a:t>a lookup table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VLOOKUP function always searches for a value in the first column </a:t>
            </a:r>
            <a:r>
              <a:rPr lang="en-US" dirty="0" smtClean="0"/>
              <a:t>of the </a:t>
            </a:r>
            <a:r>
              <a:rPr lang="en-US" dirty="0"/>
              <a:t>lookup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HLOOKUP function always searches for a value in the first row </a:t>
            </a:r>
            <a:r>
              <a:rPr lang="en-US" dirty="0" smtClean="0"/>
              <a:t>of the </a:t>
            </a:r>
            <a:r>
              <a:rPr lang="en-US" dirty="0"/>
              <a:t>lookup </a:t>
            </a:r>
            <a:r>
              <a:rPr lang="en-US" dirty="0" smtClean="0"/>
              <a:t>table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8951322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6CF9C2-3A5E-4CC8-BF6C-E8C92425598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LOOKUP Functions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Lookup </a:t>
            </a:r>
            <a:r>
              <a:rPr lang="en-US" dirty="0" smtClean="0"/>
              <a:t>tables c</a:t>
            </a:r>
            <a:r>
              <a:rPr lang="en-US" sz="3200" dirty="0" smtClean="0"/>
              <a:t>an </a:t>
            </a:r>
            <a:r>
              <a:rPr lang="en-US" sz="3200" dirty="0"/>
              <a:t>be constructed as either exact match or approximate match </a:t>
            </a:r>
            <a:r>
              <a:rPr lang="en-US" sz="3200" dirty="0" smtClean="0"/>
              <a:t>lookups</a:t>
            </a:r>
          </a:p>
          <a:p>
            <a:pPr lvl="1"/>
            <a:r>
              <a:rPr lang="en-US" dirty="0" smtClean="0"/>
              <a:t>Exact </a:t>
            </a:r>
            <a:r>
              <a:rPr lang="en-US" dirty="0"/>
              <a:t>match </a:t>
            </a:r>
            <a:r>
              <a:rPr lang="en-US" dirty="0" smtClean="0"/>
              <a:t>lookup occurs </a:t>
            </a:r>
            <a:r>
              <a:rPr lang="en-US" dirty="0"/>
              <a:t>when the lookup value must match one of the values in the first column (or row</a:t>
            </a:r>
            <a:r>
              <a:rPr lang="en-US" dirty="0" smtClean="0"/>
              <a:t>) of </a:t>
            </a:r>
            <a:r>
              <a:rPr lang="en-US" dirty="0"/>
              <a:t>the lookup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approximate match lookup occurs when the lookup value </a:t>
            </a:r>
            <a:r>
              <a:rPr lang="en-US" dirty="0" smtClean="0"/>
              <a:t>is found </a:t>
            </a:r>
            <a:r>
              <a:rPr lang="en-US" dirty="0"/>
              <a:t>within a range of numbers in the first column (or row) of the lookup </a:t>
            </a:r>
            <a:r>
              <a:rPr lang="en-US" dirty="0" smtClean="0"/>
              <a:t>table</a:t>
            </a: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xmlns="" val="3398721865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5046D5-BEF9-4897-AADA-16A79FD571E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9938" name="Rectang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Using LOOKUP Functions</a:t>
            </a:r>
            <a:endParaRPr lang="en-US" dirty="0" smtClean="0"/>
          </a:p>
        </p:txBody>
      </p:sp>
      <p:sp>
        <p:nvSpPr>
          <p:cNvPr id="39939" name="Rectangle 1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Using the VLOOKUP Function to Find an Exact Match</a:t>
            </a:r>
          </a:p>
          <a:p>
            <a:pPr lvl="1"/>
            <a:r>
              <a:rPr lang="en-US" dirty="0" smtClean="0"/>
              <a:t>Searches vertically down the first column of the lookup table</a:t>
            </a:r>
          </a:p>
          <a:p>
            <a:pPr lvl="1"/>
            <a:r>
              <a:rPr lang="en-US" dirty="0" smtClean="0"/>
              <a:t>Syntax:</a:t>
            </a:r>
          </a:p>
          <a:p>
            <a:pPr lvl="2"/>
            <a:endParaRPr lang="en-US" dirty="0"/>
          </a:p>
        </p:txBody>
      </p:sp>
      <p:pic>
        <p:nvPicPr>
          <p:cNvPr id="399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70312"/>
            <a:ext cx="77724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08193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4604DC-8504-491F-B1BF-65B7548D7B3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Using LOOKUP Functions</a:t>
            </a:r>
            <a:endParaRPr lang="en-US" sz="4000" dirty="0" smtClean="0"/>
          </a:p>
        </p:txBody>
      </p:sp>
      <p:pic>
        <p:nvPicPr>
          <p:cNvPr id="6" name="Picture 5" descr="Fig08-2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20" y="1295400"/>
            <a:ext cx="633696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019" y="3505200"/>
            <a:ext cx="717596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45533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6A3A6B-CC71-43AF-B9B0-3A562D23945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1987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Using LOOKUP Functions</a:t>
            </a:r>
          </a:p>
        </p:txBody>
      </p:sp>
      <p:sp>
        <p:nvSpPr>
          <p:cNvPr id="41988" name="Rectangle 10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Using the VLOOKUP Function to Find an Approximate Match</a:t>
            </a:r>
          </a:p>
          <a:p>
            <a:pPr lvl="1"/>
            <a:r>
              <a:rPr lang="en-US" dirty="0" smtClean="0"/>
              <a:t>Returns a value based on an approximate match lookup in the first column of the table</a:t>
            </a:r>
          </a:p>
          <a:p>
            <a:pPr lvl="1"/>
            <a:r>
              <a:rPr lang="en-US" dirty="0"/>
              <a:t>The values in the first column or row of a lookup table can </a:t>
            </a:r>
            <a:r>
              <a:rPr lang="en-US" dirty="0" smtClean="0"/>
              <a:t>represent a </a:t>
            </a:r>
            <a:r>
              <a:rPr lang="en-US" dirty="0"/>
              <a:t>range of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Quantity </a:t>
            </a:r>
            <a:r>
              <a:rPr lang="en-US" dirty="0"/>
              <a:t>discounts, shipping charges, and income tax rates are a </a:t>
            </a:r>
            <a:r>
              <a:rPr lang="en-US" dirty="0" smtClean="0"/>
              <a:t>few examples </a:t>
            </a:r>
            <a:r>
              <a:rPr lang="en-US" dirty="0"/>
              <a:t>of approximate match lookups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99631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D86613-C087-4397-9FFA-F6A0EA1FA22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Using LOOKUP Functions</a:t>
            </a:r>
          </a:p>
        </p:txBody>
      </p:sp>
      <p:pic>
        <p:nvPicPr>
          <p:cNvPr id="7" name="Picture 6" descr="Fig08-2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71600"/>
            <a:ext cx="8001000" cy="194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ig08-2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810000"/>
            <a:ext cx="8001000" cy="233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4773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A7-768D-4389-9B7F-ADD9598CB81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313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3314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Use the HLOOKUP function</a:t>
            </a:r>
          </a:p>
          <a:p>
            <a:r>
              <a:rPr lang="en-US" dirty="0" smtClean="0"/>
              <a:t>Use the IFERROR function</a:t>
            </a:r>
          </a:p>
          <a:p>
            <a:r>
              <a:rPr lang="en-US" dirty="0" smtClean="0"/>
              <a:t>Use conditional formatting to highlight duplicate values</a:t>
            </a:r>
          </a:p>
          <a:p>
            <a:r>
              <a:rPr lang="en-US" dirty="0" smtClean="0"/>
              <a:t>Summarize data using the COUNTIF, SUMIF, and AVERAGEIF functions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0185105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smtClean="0"/>
              <a:t>LOOKUP Functions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 descr="Fig08-2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515" y="1249063"/>
            <a:ext cx="650497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3276600"/>
            <a:ext cx="8001000" cy="30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950403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420898-0A53-4BC4-9497-5E8E4447133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4035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Using the LOOKUP Function</a:t>
            </a:r>
          </a:p>
        </p:txBody>
      </p:sp>
      <p:sp>
        <p:nvSpPr>
          <p:cNvPr id="44036" name="Rectangle 10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Using the HLOOKUP Function to Find an Exact Match</a:t>
            </a:r>
          </a:p>
          <a:p>
            <a:pPr lvl="1"/>
            <a:r>
              <a:rPr lang="en-US" dirty="0" smtClean="0"/>
              <a:t>Searches horizontally across top row of table and retrieves the value in the column you specify</a:t>
            </a:r>
          </a:p>
          <a:p>
            <a:pPr lvl="1"/>
            <a:r>
              <a:rPr lang="en-US" dirty="0" smtClean="0"/>
              <a:t>Use when comparison values are located in the first row of the lookup table and you want to look down a specified number of rows to find the data to enter in another cell</a:t>
            </a:r>
          </a:p>
          <a:p>
            <a:pPr lvl="1"/>
            <a:r>
              <a:rPr lang="en-US" dirty="0" smtClean="0"/>
              <a:t>Syntax: 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529262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849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E332FF-074C-403D-A2C4-060382F0874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Using the LOOKUP Function</a:t>
            </a:r>
            <a:endParaRPr lang="en-US" sz="4000" dirty="0" smtClean="0"/>
          </a:p>
        </p:txBody>
      </p:sp>
      <p:sp>
        <p:nvSpPr>
          <p:cNvPr id="45058" name="Rectangle 4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2438400"/>
          </a:xfrm>
        </p:spPr>
        <p:txBody>
          <a:bodyPr/>
          <a:lstStyle/>
          <a:p>
            <a:r>
              <a:rPr lang="en-US" dirty="0"/>
              <a:t>Using the HLOOKUP Function to Find an Exact </a:t>
            </a:r>
            <a:r>
              <a:rPr lang="en-US" dirty="0" smtClean="0"/>
              <a:t>Match (continued)</a:t>
            </a:r>
            <a:endParaRPr lang="en-US" dirty="0"/>
          </a:p>
          <a:p>
            <a:pPr lvl="1"/>
            <a:r>
              <a:rPr lang="en-US" dirty="0" smtClean="0"/>
              <a:t>Major difference between HLOOKUP and VLOOKUP functions is the way lookup tables are organized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3784006"/>
            <a:ext cx="8001000" cy="22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376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2B65-9D08-4F76-9116-8D85735DEFD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6083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Using the IFERROR Function</a:t>
            </a:r>
          </a:p>
        </p:txBody>
      </p:sp>
      <p:sp>
        <p:nvSpPr>
          <p:cNvPr id="46084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Error values</a:t>
            </a:r>
          </a:p>
          <a:p>
            <a:pPr lvl="1"/>
            <a:r>
              <a:rPr lang="en-US" sz="3200" dirty="0" smtClean="0"/>
              <a:t>Indicate that an element in a formula or a cell referenced in a formula is preventing Excel from returning a calculated value</a:t>
            </a:r>
          </a:p>
          <a:p>
            <a:pPr lvl="1"/>
            <a:r>
              <a:rPr lang="en-US" sz="3200" dirty="0" smtClean="0"/>
              <a:t>Begin with a number sign (#) followed by an error name that indicates the type of error</a:t>
            </a:r>
            <a:endParaRPr lang="en-US" altLang="ko-KR" sz="3200" dirty="0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3033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6405DE-DABD-43E5-849D-1736E9CCEF8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812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Using the IFERROR </a:t>
            </a:r>
            <a:r>
              <a:rPr lang="en-US" altLang="ko-KR" dirty="0" smtClean="0">
                <a:ea typeface="굴림" pitchFamily="34" charset="-127"/>
              </a:rPr>
              <a:t>Function</a:t>
            </a:r>
          </a:p>
        </p:txBody>
      </p:sp>
      <p:sp>
        <p:nvSpPr>
          <p:cNvPr id="48130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Displays</a:t>
            </a:r>
            <a:r>
              <a:rPr lang="en-US" dirty="0" smtClean="0"/>
              <a:t> a</a:t>
            </a:r>
            <a:r>
              <a:rPr lang="en-US" altLang="ko-KR" dirty="0" smtClean="0">
                <a:ea typeface="굴림" pitchFamily="34" charset="-127"/>
              </a:rPr>
              <a:t> </a:t>
            </a:r>
            <a:r>
              <a:rPr lang="en-US" dirty="0" smtClean="0"/>
              <a:t>more descriptive message that helps users fix the problem</a:t>
            </a:r>
          </a:p>
          <a:p>
            <a:r>
              <a:rPr lang="en-US" dirty="0" smtClean="0"/>
              <a:t>Can determine if a cell contains an error value and then display the message you choose rather than the default error value</a:t>
            </a:r>
          </a:p>
          <a:p>
            <a:r>
              <a:rPr lang="en-US" dirty="0" smtClean="0"/>
              <a:t>Use </a:t>
            </a:r>
            <a:r>
              <a:rPr lang="en-US" dirty="0"/>
              <a:t>the IFERROR function to find and handle formula errors</a:t>
            </a:r>
            <a:endParaRPr lang="en-US" dirty="0" smtClean="0"/>
          </a:p>
          <a:p>
            <a:r>
              <a:rPr lang="en-US" dirty="0" smtClean="0"/>
              <a:t>Syntax: </a:t>
            </a:r>
            <a:r>
              <a:rPr lang="en-US" dirty="0"/>
              <a:t>IFERROR(</a:t>
            </a:r>
            <a:r>
              <a:rPr lang="en-US" i="1" dirty="0" err="1"/>
              <a:t>expression</a:t>
            </a:r>
            <a:r>
              <a:rPr lang="en-US" dirty="0" err="1"/>
              <a:t>,</a:t>
            </a:r>
            <a:r>
              <a:rPr lang="en-US" i="1" dirty="0" err="1"/>
              <a:t>valueIfError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763502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47E8BD-9710-4B4F-97DA-01A8187F49F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915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Using the IFERROR </a:t>
            </a:r>
            <a:r>
              <a:rPr lang="en-US" altLang="ko-KR" smtClean="0">
                <a:ea typeface="굴림" pitchFamily="34" charset="-127"/>
              </a:rPr>
              <a:t>Function</a:t>
            </a:r>
            <a:endParaRPr lang="en-US" smtClean="0"/>
          </a:p>
        </p:txBody>
      </p:sp>
      <p:pic>
        <p:nvPicPr>
          <p:cNvPr id="7" name="Picture 6" descr="Fig08-3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43" y="1219200"/>
            <a:ext cx="743231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ig08-3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343" y="3828490"/>
            <a:ext cx="653331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38481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18D70A-89F6-4790-94B7-76EEA06C1A9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0179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Visual Overview: Conditional Formatting and Functions</a:t>
            </a:r>
          </a:p>
        </p:txBody>
      </p:sp>
      <p:pic>
        <p:nvPicPr>
          <p:cNvPr id="6" name="Picture 5" descr="Fig08_pgEX50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943" y="1295400"/>
            <a:ext cx="4556114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745326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109E7D-6739-4F6E-9722-E8BEF6FC970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1203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Visual Overview: Conditional Formatting and Functions</a:t>
            </a:r>
            <a:endParaRPr lang="en-US" dirty="0" smtClean="0"/>
          </a:p>
        </p:txBody>
      </p:sp>
      <p:pic>
        <p:nvPicPr>
          <p:cNvPr id="6" name="Picture 5" descr="Fig08_pgEX50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92" y="1295400"/>
            <a:ext cx="542081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87326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CCE01-290A-4382-A90B-BADA0CA7ADE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2227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Applying Conditional Formatting</a:t>
            </a:r>
          </a:p>
        </p:txBody>
      </p:sp>
      <p:sp>
        <p:nvSpPr>
          <p:cNvPr id="52228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smtClean="0"/>
              <a:t>Changes a cell’s formatting when its contents match a specified condition</a:t>
            </a:r>
          </a:p>
          <a:p>
            <a:r>
              <a:rPr lang="en-US" sz="2800" smtClean="0"/>
              <a:t>Can be used to:</a:t>
            </a:r>
          </a:p>
          <a:p>
            <a:pPr lvl="1"/>
            <a:r>
              <a:rPr lang="en-US" smtClean="0"/>
              <a:t>Highlight cells based on their values</a:t>
            </a:r>
          </a:p>
          <a:p>
            <a:pPr lvl="1"/>
            <a:r>
              <a:rPr lang="en-US" smtClean="0"/>
              <a:t>Add data bars that graph relative values in a range</a:t>
            </a:r>
          </a:p>
          <a:p>
            <a:pPr lvl="1"/>
            <a:r>
              <a:rPr lang="en-US" smtClean="0"/>
              <a:t>Highlight duplicate values in a column of data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343400"/>
            <a:ext cx="8001000" cy="185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362510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Conditional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Highlighting Duplicate Values</a:t>
            </a:r>
          </a:p>
          <a:p>
            <a:pPr lvl="1"/>
            <a:r>
              <a:rPr lang="en-US" dirty="0" smtClean="0"/>
              <a:t>Excel </a:t>
            </a:r>
            <a:r>
              <a:rPr lang="en-US" dirty="0"/>
              <a:t>is often used to manage lists of data, such </a:t>
            </a:r>
            <a:r>
              <a:rPr lang="en-US" dirty="0" smtClean="0"/>
              <a:t>as:</a:t>
            </a:r>
          </a:p>
          <a:p>
            <a:pPr lvl="2"/>
            <a:r>
              <a:rPr lang="en-US" sz="2600" dirty="0" smtClean="0"/>
              <a:t>Employee information</a:t>
            </a:r>
          </a:p>
          <a:p>
            <a:pPr lvl="2"/>
            <a:r>
              <a:rPr lang="en-US" sz="2600" dirty="0" smtClean="0"/>
              <a:t>Inventory</a:t>
            </a:r>
          </a:p>
          <a:p>
            <a:pPr lvl="2"/>
            <a:r>
              <a:rPr lang="en-US" sz="2600" dirty="0" smtClean="0"/>
              <a:t>Phone numbers </a:t>
            </a:r>
          </a:p>
          <a:p>
            <a:pPr lvl="1"/>
            <a:r>
              <a:rPr lang="en-US" dirty="0" smtClean="0"/>
              <a:t>Some of </a:t>
            </a:r>
            <a:r>
              <a:rPr lang="en-US" dirty="0"/>
              <a:t>the data </a:t>
            </a:r>
            <a:r>
              <a:rPr lang="en-US" dirty="0" smtClean="0"/>
              <a:t>is unique </a:t>
            </a:r>
            <a:r>
              <a:rPr lang="en-US" dirty="0"/>
              <a:t>for each record, such as an employee ID or a </a:t>
            </a:r>
            <a:r>
              <a:rPr lang="en-US" dirty="0" smtClean="0"/>
              <a:t>social security  number</a:t>
            </a:r>
          </a:p>
          <a:p>
            <a:pPr lvl="1"/>
            <a:r>
              <a:rPr lang="en-US" dirty="0" smtClean="0"/>
              <a:t>One way </a:t>
            </a:r>
            <a:r>
              <a:rPr lang="en-US" dirty="0"/>
              <a:t>to identify unintended duplicate entries is to use conditional formatting to </a:t>
            </a:r>
            <a:r>
              <a:rPr lang="en-US" dirty="0" smtClean="0"/>
              <a:t>highlight duplicate </a:t>
            </a:r>
            <a:r>
              <a:rPr lang="en-US" dirty="0"/>
              <a:t>values in a range with a font and/or fill </a:t>
            </a:r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365572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C1FB14-C6FF-42D5-AC64-51E19A71CBA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337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Visual Overview: Logical Functions</a:t>
            </a:r>
          </a:p>
        </p:txBody>
      </p:sp>
      <p:pic>
        <p:nvPicPr>
          <p:cNvPr id="6" name="Picture 5" descr="Fig08_pgEX46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44" y="1219200"/>
            <a:ext cx="455131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4098206"/>
      </p:ext>
    </p:extLst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Conditional Formatting</a:t>
            </a:r>
          </a:p>
        </p:txBody>
      </p:sp>
      <p:pic>
        <p:nvPicPr>
          <p:cNvPr id="6" name="Content Placeholder 5" descr="Fig08-35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828800"/>
            <a:ext cx="8001000" cy="354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171176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311088-0398-4F94-B2D8-D435380FA4B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3251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Applying Conditional Formatting</a:t>
            </a:r>
            <a:endParaRPr lang="en-US" dirty="0" smtClean="0"/>
          </a:p>
        </p:txBody>
      </p:sp>
      <p:sp>
        <p:nvSpPr>
          <p:cNvPr id="53252" name="Rectangle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Using the Conditional Formatting Rules Manager</a:t>
            </a:r>
            <a:endParaRPr lang="en-US" dirty="0" smtClean="0"/>
          </a:p>
          <a:p>
            <a:pPr lvl="1"/>
            <a:r>
              <a:rPr lang="en-US" dirty="0" smtClean="0"/>
              <a:t>A conditional formatting rule specifies:</a:t>
            </a:r>
          </a:p>
          <a:p>
            <a:pPr lvl="2"/>
            <a:r>
              <a:rPr lang="en-US" sz="2600" dirty="0" smtClean="0"/>
              <a:t>Type of condition</a:t>
            </a:r>
          </a:p>
          <a:p>
            <a:pPr lvl="2"/>
            <a:r>
              <a:rPr lang="en-US" sz="2600" dirty="0" smtClean="0"/>
              <a:t>Type of formatting when that condition occurs</a:t>
            </a:r>
          </a:p>
          <a:p>
            <a:pPr lvl="2"/>
            <a:r>
              <a:rPr lang="en-US" sz="2600" dirty="0" smtClean="0"/>
              <a:t>Cell or range the formatting is applied to</a:t>
            </a:r>
          </a:p>
          <a:p>
            <a:pPr lvl="1"/>
            <a:r>
              <a:rPr lang="en-US" dirty="0" smtClean="0"/>
              <a:t>Use Conditional Formatting Rules Manager dialog box to edit existing conditional formatting rules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26196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7CF91A-EA0E-4503-8C28-523A7DC3AFAA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427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Conditional Formatting</a:t>
            </a:r>
            <a:endParaRPr lang="en-US" dirty="0" smtClean="0"/>
          </a:p>
        </p:txBody>
      </p:sp>
      <p:pic>
        <p:nvPicPr>
          <p:cNvPr id="6" name="Picture 5" descr="Fig08-3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59" y="1219200"/>
            <a:ext cx="7495082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ig08-37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87" y="3657600"/>
            <a:ext cx="6936826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129306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5F775A-F8FC-46D2-95A1-CEBABF8A0B2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Conditional Formatting</a:t>
            </a:r>
            <a:endParaRPr lang="en-US" dirty="0" smtClean="0"/>
          </a:p>
        </p:txBody>
      </p:sp>
      <p:pic>
        <p:nvPicPr>
          <p:cNvPr id="6" name="Picture 5" descr="Fig08-3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128958"/>
            <a:ext cx="8001000" cy="296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648845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AF4487-D2DE-4718-961B-ABBCC9EB820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7347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Using Functions to Summarize </a:t>
            </a:r>
            <a:r>
              <a:rPr lang="en-US" dirty="0" smtClean="0"/>
              <a:t>Data Conditionally</a:t>
            </a:r>
            <a:endParaRPr lang="en-US" dirty="0"/>
          </a:p>
        </p:txBody>
      </p:sp>
      <p:sp>
        <p:nvSpPr>
          <p:cNvPr id="57348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Use COUNTIF, SUMIF, and AVERAGEIF functions to calculate a conditional count, sum, or average using only cells that meet a particular condition</a:t>
            </a:r>
          </a:p>
          <a:p>
            <a:r>
              <a:rPr lang="en-US" dirty="0" smtClean="0"/>
              <a:t>Using the COUNTIF Function</a:t>
            </a:r>
          </a:p>
          <a:p>
            <a:pPr lvl="1"/>
            <a:r>
              <a:rPr lang="en-US" dirty="0"/>
              <a:t>Calculates the number of cells in a range that match specified criteria</a:t>
            </a:r>
          </a:p>
          <a:p>
            <a:pPr lvl="1"/>
            <a:r>
              <a:rPr lang="en-US" dirty="0"/>
              <a:t>Sometimes referred to as a </a:t>
            </a:r>
            <a:r>
              <a:rPr lang="en-US" b="1" dirty="0"/>
              <a:t>conditional count</a:t>
            </a:r>
          </a:p>
          <a:p>
            <a:pPr lvl="1"/>
            <a:r>
              <a:rPr lang="en-US" dirty="0"/>
              <a:t>Syntax: COUNTIF(</a:t>
            </a:r>
            <a:r>
              <a:rPr lang="en-US" i="1" dirty="0"/>
              <a:t>range</a:t>
            </a:r>
            <a:r>
              <a:rPr lang="en-US" dirty="0"/>
              <a:t>, </a:t>
            </a:r>
            <a:r>
              <a:rPr lang="en-US" i="1" dirty="0"/>
              <a:t>criteria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715910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ABA416-3CB7-47FB-95DE-B7AB7D14D798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Functions to Summarize Data Conditionally</a:t>
            </a:r>
            <a:endParaRPr lang="en-US" dirty="0" smtClean="0"/>
          </a:p>
        </p:txBody>
      </p:sp>
      <p:pic>
        <p:nvPicPr>
          <p:cNvPr id="7" name="Picture 6" descr="Fig08-4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10" y="1295400"/>
            <a:ext cx="708338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ig08-4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3962400"/>
            <a:ext cx="7086600" cy="2208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36184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BE647A-FF63-4461-AC5D-D62DD0FC0CCF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60419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Using Functions to Summarize Data Conditionally</a:t>
            </a:r>
            <a:endParaRPr lang="en-US" dirty="0" smtClean="0"/>
          </a:p>
        </p:txBody>
      </p:sp>
      <p:sp>
        <p:nvSpPr>
          <p:cNvPr id="60420" name="Rectangle 10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2209800"/>
          </a:xfrm>
        </p:spPr>
        <p:txBody>
          <a:bodyPr/>
          <a:lstStyle/>
          <a:p>
            <a:r>
              <a:rPr lang="en-US" dirty="0" smtClean="0"/>
              <a:t>Using the SUMIF Function</a:t>
            </a:r>
          </a:p>
          <a:p>
            <a:pPr lvl="1"/>
            <a:r>
              <a:rPr lang="en-US" dirty="0" smtClean="0"/>
              <a:t>Adds values in a range that meet your criteria</a:t>
            </a:r>
          </a:p>
          <a:p>
            <a:pPr lvl="1"/>
            <a:r>
              <a:rPr lang="en-US" dirty="0" smtClean="0"/>
              <a:t>Also called a </a:t>
            </a:r>
            <a:r>
              <a:rPr lang="en-US" b="1" dirty="0" smtClean="0"/>
              <a:t>conditional sum</a:t>
            </a:r>
          </a:p>
          <a:p>
            <a:pPr lvl="1"/>
            <a:r>
              <a:rPr lang="en-US" dirty="0" smtClean="0"/>
              <a:t>Syntax: </a:t>
            </a:r>
            <a:r>
              <a:rPr lang="en-US" dirty="0"/>
              <a:t>SUMIF(</a:t>
            </a:r>
            <a:r>
              <a:rPr lang="en-US" i="1" dirty="0"/>
              <a:t>range</a:t>
            </a:r>
            <a:r>
              <a:rPr lang="en-US" dirty="0"/>
              <a:t>, </a:t>
            </a:r>
            <a:r>
              <a:rPr lang="en-US" i="1" dirty="0"/>
              <a:t>criteria</a:t>
            </a:r>
            <a:r>
              <a:rPr lang="en-US" dirty="0"/>
              <a:t>[, </a:t>
            </a:r>
            <a:r>
              <a:rPr lang="en-US" i="1" dirty="0" err="1"/>
              <a:t>sum_range</a:t>
            </a:r>
            <a:r>
              <a:rPr lang="en-US" dirty="0"/>
              <a:t>])</a:t>
            </a:r>
            <a:endParaRPr lang="en-US" dirty="0" smtClean="0"/>
          </a:p>
        </p:txBody>
      </p:sp>
      <p:pic>
        <p:nvPicPr>
          <p:cNvPr id="8" name="Picture 7" descr="Fig08-4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57" y="3429000"/>
            <a:ext cx="767328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8278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FECE1C-A580-48BF-BF9F-A8CF12C0DD4B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61443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Using Functions to Summarize Data Conditionally</a:t>
            </a:r>
            <a:endParaRPr lang="en-US" dirty="0" smtClean="0"/>
          </a:p>
        </p:txBody>
      </p:sp>
      <p:sp>
        <p:nvSpPr>
          <p:cNvPr id="61444" name="Rectangle 10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2743200"/>
          </a:xfrm>
        </p:spPr>
        <p:txBody>
          <a:bodyPr/>
          <a:lstStyle/>
          <a:p>
            <a:r>
              <a:rPr lang="en-US" dirty="0" smtClean="0"/>
              <a:t>Using the AVERAGEIF Function</a:t>
            </a:r>
          </a:p>
          <a:p>
            <a:pPr lvl="1"/>
            <a:r>
              <a:rPr lang="en-US" dirty="0" smtClean="0"/>
              <a:t>Similar to SUMIF function</a:t>
            </a:r>
          </a:p>
          <a:p>
            <a:pPr lvl="1"/>
            <a:r>
              <a:rPr lang="en-US" dirty="0" smtClean="0"/>
              <a:t>Calculates the average of values in a range that meet criteria you specify</a:t>
            </a:r>
          </a:p>
          <a:p>
            <a:pPr lvl="1"/>
            <a:r>
              <a:rPr lang="en-US" dirty="0"/>
              <a:t>Syntax: </a:t>
            </a:r>
            <a:r>
              <a:rPr lang="en-US" sz="2600" dirty="0"/>
              <a:t>AVERAGEIF(</a:t>
            </a:r>
            <a:r>
              <a:rPr lang="en-US" sz="2600" i="1" dirty="0"/>
              <a:t>range</a:t>
            </a:r>
            <a:r>
              <a:rPr lang="en-US" sz="2600" dirty="0" smtClean="0"/>
              <a:t>, </a:t>
            </a:r>
            <a:r>
              <a:rPr lang="en-US" sz="2600" i="1" dirty="0"/>
              <a:t>criteria</a:t>
            </a:r>
            <a:r>
              <a:rPr lang="en-US" sz="2600" dirty="0" smtClean="0"/>
              <a:t>[, </a:t>
            </a:r>
            <a:r>
              <a:rPr lang="en-US" sz="2600" i="1" dirty="0" err="1" smtClean="0"/>
              <a:t>average_range</a:t>
            </a:r>
            <a:r>
              <a:rPr lang="en-US" sz="2600" dirty="0" smtClean="0"/>
              <a:t>])</a:t>
            </a:r>
          </a:p>
          <a:p>
            <a:endParaRPr lang="en-US" sz="2400" dirty="0"/>
          </a:p>
        </p:txBody>
      </p:sp>
      <p:pic>
        <p:nvPicPr>
          <p:cNvPr id="7" name="Picture 6" descr="Fig08-4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85" y="3810000"/>
            <a:ext cx="659423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31430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CD9C44-2BA9-47B8-B903-AF0CD965433C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Functions to Summarize Data Conditionally</a:t>
            </a:r>
            <a:endParaRPr lang="en-US" dirty="0" smtClean="0"/>
          </a:p>
        </p:txBody>
      </p:sp>
      <p:pic>
        <p:nvPicPr>
          <p:cNvPr id="7" name="Picture 6" descr="Fig08-4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124122"/>
            <a:ext cx="8001000" cy="285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843617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111A-FBCE-4CF9-84B1-CA5F683295C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361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Visual Overview: Logical </a:t>
            </a:r>
            <a:r>
              <a:rPr lang="en-US" dirty="0" smtClean="0"/>
              <a:t>Functions</a:t>
            </a:r>
          </a:p>
        </p:txBody>
      </p:sp>
      <p:pic>
        <p:nvPicPr>
          <p:cNvPr id="6" name="Picture 5" descr="Fig08_pgEX46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732" y="1219200"/>
            <a:ext cx="4734536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70508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24116-043C-4D63-9BE3-3B2569468F6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6385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Working with Logical Functions</a:t>
            </a:r>
          </a:p>
        </p:txBody>
      </p:sp>
      <p:sp>
        <p:nvSpPr>
          <p:cNvPr id="16386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Logical functions (IF, AND, and OR) determine whether a condition is true or false</a:t>
            </a:r>
          </a:p>
          <a:p>
            <a:r>
              <a:rPr lang="en-US" smtClean="0"/>
              <a:t>Conditions use a comparison operator</a:t>
            </a:r>
            <a:br>
              <a:rPr lang="en-US" smtClean="0"/>
            </a:br>
            <a:r>
              <a:rPr lang="en-US" smtClean="0"/>
              <a:t>(&lt;, &lt;=, =, &lt;&gt;, &gt;, or &gt;=) to compare two values</a:t>
            </a:r>
          </a:p>
          <a:p>
            <a:r>
              <a:rPr lang="en-US" smtClean="0"/>
              <a:t>Combine two or more functions in one formula to create more complex conditions</a:t>
            </a:r>
          </a:p>
        </p:txBody>
      </p:sp>
    </p:spTree>
    <p:extLst>
      <p:ext uri="{BB962C8B-B14F-4D97-AF65-F5344CB8AC3E}">
        <p14:creationId xmlns:p14="http://schemas.microsoft.com/office/powerpoint/2010/main" xmlns="" val="7295040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C2C0D3-FC2F-43C8-9E92-28ED503DC91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Logical Functions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Inserting Calculated Columns in an Excel Table</a:t>
            </a:r>
          </a:p>
          <a:p>
            <a:pPr lvl="1"/>
            <a:r>
              <a:rPr lang="en-US" dirty="0" smtClean="0"/>
              <a:t>Entering a formula in one cell of a column automatically copies the formula to all cells in that column</a:t>
            </a:r>
          </a:p>
          <a:p>
            <a:pPr lvl="1"/>
            <a:r>
              <a:rPr lang="en-US" dirty="0" smtClean="0"/>
              <a:t>To modify the formula in a calculated column:</a:t>
            </a:r>
          </a:p>
          <a:p>
            <a:pPr lvl="2"/>
            <a:r>
              <a:rPr lang="en-US" sz="2600" dirty="0" smtClean="0"/>
              <a:t>Edit the formula in any cell in the column</a:t>
            </a:r>
          </a:p>
          <a:p>
            <a:pPr lvl="2"/>
            <a:r>
              <a:rPr lang="en-US" sz="2600" dirty="0" smtClean="0"/>
              <a:t>Formulas in all cells in the column are modified</a:t>
            </a:r>
          </a:p>
          <a:p>
            <a:pPr lvl="1"/>
            <a:r>
              <a:rPr lang="en-US" dirty="0" smtClean="0"/>
              <a:t>To edit only one cell in a calculated column:</a:t>
            </a:r>
          </a:p>
          <a:p>
            <a:pPr lvl="2"/>
            <a:r>
              <a:rPr lang="en-US" sz="2600" dirty="0" smtClean="0"/>
              <a:t>Enter a value or a formula that is different from all others in that column</a:t>
            </a:r>
          </a:p>
        </p:txBody>
      </p:sp>
    </p:spTree>
    <p:extLst>
      <p:ext uri="{BB962C8B-B14F-4D97-AF65-F5344CB8AC3E}">
        <p14:creationId xmlns:p14="http://schemas.microsoft.com/office/powerpoint/2010/main" xmlns="" val="35205779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2EF105-A9E3-4FEE-9C05-DAA2F0E9123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Working with Logical Functions</a:t>
            </a:r>
            <a:endParaRPr lang="en-US" altLang="ko-KR" dirty="0" smtClean="0">
              <a:solidFill>
                <a:schemeClr val="accent2"/>
              </a:solidFill>
              <a:ea typeface="굴림" pitchFamily="34" charset="-127"/>
            </a:endParaRPr>
          </a:p>
        </p:txBody>
      </p:sp>
      <p:sp>
        <p:nvSpPr>
          <p:cNvPr id="1843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effectively communicate a table’s function, keep the following guidelines in </a:t>
            </a:r>
            <a:r>
              <a:rPr lang="en-US" dirty="0" smtClean="0"/>
              <a:t>mind when </a:t>
            </a:r>
            <a:r>
              <a:rPr lang="en-US" dirty="0"/>
              <a:t>creating fields in an Excel table:</a:t>
            </a:r>
          </a:p>
          <a:p>
            <a:pPr lvl="1"/>
            <a:r>
              <a:rPr lang="en-US" dirty="0" smtClean="0"/>
              <a:t>Create fields that require the least maintenance</a:t>
            </a:r>
          </a:p>
          <a:p>
            <a:pPr lvl="1"/>
            <a:r>
              <a:rPr lang="en-US" dirty="0" smtClean="0"/>
              <a:t>Store smallest unit of data possible in a field</a:t>
            </a:r>
          </a:p>
          <a:p>
            <a:pPr lvl="1"/>
            <a:r>
              <a:rPr lang="en-US" dirty="0" smtClean="0"/>
              <a:t>Apply a text format to fields with numerical text data</a:t>
            </a:r>
          </a:p>
        </p:txBody>
      </p:sp>
    </p:spTree>
    <p:extLst>
      <p:ext uri="{BB962C8B-B14F-4D97-AF65-F5344CB8AC3E}">
        <p14:creationId xmlns:p14="http://schemas.microsoft.com/office/powerpoint/2010/main" xmlns="" val="21791608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8BACB6-55A5-4FC5-84E3-2B7BCD136E9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9457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Working with Logical Functions</a:t>
            </a:r>
          </a:p>
        </p:txBody>
      </p:sp>
      <p:sp>
        <p:nvSpPr>
          <p:cNvPr id="19458" name="Rectangle 10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458200" cy="3047999"/>
          </a:xfrm>
        </p:spPr>
        <p:txBody>
          <a:bodyPr/>
          <a:lstStyle/>
          <a:p>
            <a:r>
              <a:rPr lang="en-US" dirty="0" smtClean="0"/>
              <a:t>Using the IF Function</a:t>
            </a:r>
          </a:p>
          <a:p>
            <a:pPr lvl="1"/>
            <a:r>
              <a:rPr lang="en-US" dirty="0" smtClean="0"/>
              <a:t>A logical function that evaluates a single condition and results in only one value</a:t>
            </a:r>
          </a:p>
          <a:p>
            <a:pPr lvl="1"/>
            <a:r>
              <a:rPr lang="en-US" dirty="0" smtClean="0"/>
              <a:t>Returns one value if the condition is true and another value if the condition is false</a:t>
            </a:r>
          </a:p>
          <a:p>
            <a:pPr lvl="1"/>
            <a:r>
              <a:rPr lang="en-US" dirty="0" smtClean="0"/>
              <a:t>Syntax: IF(</a:t>
            </a:r>
            <a:r>
              <a:rPr lang="en-US" i="1" dirty="0" err="1" smtClean="0"/>
              <a:t>logical_test</a:t>
            </a:r>
            <a:r>
              <a:rPr lang="en-US" dirty="0"/>
              <a:t>, </a:t>
            </a:r>
            <a:r>
              <a:rPr lang="en-US" i="1" dirty="0" err="1"/>
              <a:t>value_if_true</a:t>
            </a:r>
            <a:r>
              <a:rPr lang="en-US" dirty="0"/>
              <a:t>, </a:t>
            </a:r>
            <a:r>
              <a:rPr lang="en-US" i="1" dirty="0" err="1"/>
              <a:t>value_if_false</a:t>
            </a:r>
            <a:r>
              <a:rPr lang="en-US" dirty="0"/>
              <a:t>)</a:t>
            </a:r>
            <a:endParaRPr lang="en-US" dirty="0" smtClean="0"/>
          </a:p>
        </p:txBody>
      </p:sp>
      <p:pic>
        <p:nvPicPr>
          <p:cNvPr id="8" name="Picture 7" descr="Fig08-0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96" y="4191000"/>
            <a:ext cx="747300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4756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1633</Words>
  <Application>Microsoft Office PowerPoint</Application>
  <PresentationFormat>On-screen Show (4:3)</PresentationFormat>
  <Paragraphs>289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2_Office Theme</vt:lpstr>
      <vt:lpstr>Tutorial 8:  Working with Advanced Functions</vt:lpstr>
      <vt:lpstr>Objectives</vt:lpstr>
      <vt:lpstr>Objectives</vt:lpstr>
      <vt:lpstr>Visual Overview: Logical Functions</vt:lpstr>
      <vt:lpstr>Visual Overview: Logical Functions</vt:lpstr>
      <vt:lpstr>Working with Logical Functions</vt:lpstr>
      <vt:lpstr>Working with Logical Functions</vt:lpstr>
      <vt:lpstr>Working with Logical Functions</vt:lpstr>
      <vt:lpstr>Working with Logical Functions</vt:lpstr>
      <vt:lpstr>Working with Logical Functions</vt:lpstr>
      <vt:lpstr>Working with Logical Functions</vt:lpstr>
      <vt:lpstr>Working with Logical Functions</vt:lpstr>
      <vt:lpstr>Working with Logical Functions</vt:lpstr>
      <vt:lpstr>Working with Logical Functions</vt:lpstr>
      <vt:lpstr>Working with Logical Functions</vt:lpstr>
      <vt:lpstr>Using Structured References to Create Formulas in Excel Tables</vt:lpstr>
      <vt:lpstr>Using Structured References to Create Formulas in Excel Tables</vt:lpstr>
      <vt:lpstr>Visual Overview: Nested IFs and Lookup Tables</vt:lpstr>
      <vt:lpstr>Visual Overview: Nested IFs and Lookup Tables</vt:lpstr>
      <vt:lpstr>Creating Nested IFs</vt:lpstr>
      <vt:lpstr>Creating Nested IFs</vt:lpstr>
      <vt:lpstr>Creating Nested IFs</vt:lpstr>
      <vt:lpstr>Creating Nested IFs</vt:lpstr>
      <vt:lpstr>Using LOOKUP Functions</vt:lpstr>
      <vt:lpstr>Using LOOKUP Functions</vt:lpstr>
      <vt:lpstr>Using LOOKUP Functions</vt:lpstr>
      <vt:lpstr>Using LOOKUP Functions</vt:lpstr>
      <vt:lpstr>Using LOOKUP Functions</vt:lpstr>
      <vt:lpstr>Using LOOKUP Functions</vt:lpstr>
      <vt:lpstr>Using LOOKUP Functions</vt:lpstr>
      <vt:lpstr>Using the LOOKUP Function</vt:lpstr>
      <vt:lpstr>Using the LOOKUP Function</vt:lpstr>
      <vt:lpstr>Using the IFERROR Function</vt:lpstr>
      <vt:lpstr>Using the IFERROR Function</vt:lpstr>
      <vt:lpstr>Using the IFERROR Function</vt:lpstr>
      <vt:lpstr>Visual Overview: Conditional Formatting and Functions</vt:lpstr>
      <vt:lpstr>Visual Overview: Conditional Formatting and Functions</vt:lpstr>
      <vt:lpstr>Applying Conditional Formatting</vt:lpstr>
      <vt:lpstr>Applying Conditional Formatting</vt:lpstr>
      <vt:lpstr>Applying Conditional Formatting</vt:lpstr>
      <vt:lpstr>Applying Conditional Formatting</vt:lpstr>
      <vt:lpstr>Applying Conditional Formatting</vt:lpstr>
      <vt:lpstr>Applying Conditional Formatting</vt:lpstr>
      <vt:lpstr>Using Functions to Summarize Data Conditionally</vt:lpstr>
      <vt:lpstr>Using Functions to Summarize Data Conditionally</vt:lpstr>
      <vt:lpstr>Using Functions to Summarize Data Conditionally</vt:lpstr>
      <vt:lpstr>Using Functions to Summarize Data Conditionally</vt:lpstr>
      <vt:lpstr>Using Functions to Summarize Data Conditionally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2013-07-19T14:16:47Z</dcterms:created>
  <dcterms:modified xsi:type="dcterms:W3CDTF">2013-07-19T14:16:54Z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